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7566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86bbba7ab66dfa71f#tid=68f6eedb7025800008f084c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0_1#22511161c?vcp=1&amp;vop=1&amp;pid=40a7e1d87&amp;color=36,64,97&amp;bt=1&amp;bbb=1"/>
          <p:cNvSpPr/>
          <p:nvPr/>
        </p:nvSpPr>
        <p:spPr>
          <a:xfrm>
            <a:off x="539496" y="260469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例7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有10名学生，从中抽出5名学生围成一圈做游戏，有多少种不同的排列方式？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21_1#22511161c?vcp=1&amp;vop=1&amp;pid=40a7e1d87&amp;color=36,64,97&amp;bbb=1&amp;hb=1"/>
              <p:cNvSpPr/>
              <p:nvPr/>
            </p:nvSpPr>
            <p:spPr>
              <a:xfrm>
                <a:off x="539496" y="2965627"/>
                <a:ext cx="11109960" cy="863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【解】从10名学生中抽取5名按顺序排列,共有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种不同的排列方式，但是围成的是圆形，无首尾之分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，因此还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应除以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5，即共有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（种）不同的排列方式.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AN.21_1#22511161c?vcp=1&amp;vop=1&amp;pid=40a7e1d87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65627"/>
                <a:ext cx="11109960" cy="863600"/>
              </a:xfrm>
              <a:prstGeom prst="rect">
                <a:avLst/>
              </a:prstGeom>
              <a:blipFill>
                <a:blip r:embed="rId3"/>
                <a:stretch>
                  <a:fillRect l="-1317" r="-768" b="-98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EX.22_1#22511161c?vcp=1&amp;vop=1&amp;pid=40a7e1d87&amp;color=36,64,97&amp;bbb=1"/>
              <p:cNvSpPr/>
              <p:nvPr/>
            </p:nvSpPr>
            <p:spPr>
              <a:xfrm>
                <a:off x="539496" y="3831449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如果从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个不同元素中取出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个元素进行圆形排列，那么共有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EX.22_1#22511161c?vcp=1&amp;vop=1&amp;pid=40a7e1d87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31449"/>
                <a:ext cx="11109960" cy="525844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31e03f30?vcp=1&amp;pid=3f257dfe5&amp;color=101,101,255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七、多排问题直排策略</a:t>
            </a:r>
            <a:endParaRPr lang="en-US" altLang="zh-CN" sz="2000" dirty="0"/>
          </a:p>
        </p:txBody>
      </p:sp>
      <p:sp>
        <p:nvSpPr>
          <p:cNvPr id="3" name="QO_4_BD.23_1#2b3b40040?vcp=1&amp;vop=1&amp;pid=b31e03f30&amp;color=36,64,97&amp;bbb=1"/>
          <p:cNvSpPr/>
          <p:nvPr/>
        </p:nvSpPr>
        <p:spPr>
          <a:xfrm>
            <a:off x="539496" y="127801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例8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8人排成前、后两排,每排4人,其中甲、乙在前排,丙在后排,共有多少种排法?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24_1#2b3b40040?vcp=1&amp;vop=1&amp;pid=b31e03f30&amp;color=36,64,97&amp;bbb=1&amp;hb=1"/>
              <p:cNvSpPr/>
              <p:nvPr/>
            </p:nvSpPr>
            <p:spPr>
              <a:xfrm>
                <a:off x="539496" y="1646261"/>
                <a:ext cx="11109960" cy="1211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【解】如图,8人排成前、后两排,相当于8人坐8把椅子,可以把椅子排成一排,其中特殊元素甲、乙有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殊元素丙有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种排法,其余的5人在5个位置上任意排列有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,由分步乘法计数原理可得共有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24_1#2b3b40040?vcp=1&amp;vop=1&amp;pid=b31e03f30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46261"/>
                <a:ext cx="11109960" cy="1211834"/>
              </a:xfrm>
              <a:prstGeom prst="rect">
                <a:avLst/>
              </a:prstGeom>
              <a:blipFill>
                <a:blip r:embed="rId3"/>
                <a:stretch>
                  <a:fillRect l="-1317" b="-115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O_4_AN.24_2#2b3b40040?vcp=1&amp;vop=1&amp;pid=b31e03f30&amp;color=36,64,97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54296" y="2995382"/>
            <a:ext cx="2889504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4_EX.25_1#2b3b40040?vcp=1&amp;vop=1&amp;pid=b31e03f30&amp;color=36,64,97&amp;bbb=1"/>
          <p:cNvSpPr/>
          <p:nvPr/>
        </p:nvSpPr>
        <p:spPr>
          <a:xfrm>
            <a:off x="539496" y="3858982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元素分成多排的排列问题,可通过排成一排来考虑,并在一排中再分段研究.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d3825db9?vcp=1&amp;pid=3f257dfe5&amp;color=101,101,255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八、混合问题先选后排策略</a:t>
            </a:r>
            <a:endParaRPr lang="en-US" altLang="zh-CN" sz="2000" dirty="0"/>
          </a:p>
        </p:txBody>
      </p:sp>
      <p:sp>
        <p:nvSpPr>
          <p:cNvPr id="3" name="QO_4_BD.26_1#25507ee0f?vcp=1&amp;vop=1&amp;pid=2d3825db9&amp;color=36,64,97&amp;bbb=1"/>
          <p:cNvSpPr/>
          <p:nvPr/>
        </p:nvSpPr>
        <p:spPr>
          <a:xfrm>
            <a:off x="539496" y="127801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例9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有5个不同的小球,装入4个不同的盒子,每个盒子至少装1个球,共有多少种不同的装法?</a:t>
            </a:r>
            <a:endParaRPr lang="en-US" altLang="zh-CN" sz="1800" dirty="0"/>
          </a:p>
        </p:txBody>
      </p:sp>
      <p:sp>
        <p:nvSpPr>
          <p:cNvPr id="4" name="QO_4_EX.27_1#25507ee0f?vcp=1&amp;vop=1&amp;pid=2d3825db9&amp;color=36,64,97&amp;bbb=1"/>
          <p:cNvSpPr/>
          <p:nvPr/>
        </p:nvSpPr>
        <p:spPr>
          <a:xfrm>
            <a:off x="539496" y="164924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【思路分析】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5个小球装入4个盒子，每个盒子都需要装球，那么只有1个盒子装2个球，其他3个盒子各装1个球.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AN.28_1#25507ee0f?vcp=1&amp;vop=1&amp;pid=2d3825db9&amp;color=36,64,97&amp;bbb=1&amp;hb=1"/>
              <p:cNvSpPr/>
              <p:nvPr/>
            </p:nvSpPr>
            <p:spPr>
              <a:xfrm>
                <a:off x="539496" y="2023451"/>
                <a:ext cx="11109960" cy="1217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【解】第一步,从5个球中选出2个球作为一个整体，共有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（提示：注意是组合，并非排列）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；第二步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,把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其他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3个球和这2个球组成的整体装入4个盒子中，共有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种装法.根据分步乘法计数原理可知共有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种）不同的装法.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4_AN.28_1#25507ee0f?vcp=1&amp;vop=1&amp;pid=2d3825db9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23451"/>
                <a:ext cx="11109960" cy="1217740"/>
              </a:xfrm>
              <a:prstGeom prst="rect">
                <a:avLst/>
              </a:prstGeom>
              <a:blipFill>
                <a:blip r:embed="rId3"/>
                <a:stretch>
                  <a:fillRect l="-1317" r="-1372" b="-11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4_EX.29_1#25507ee0f?vcp=1&amp;vop=1&amp;pid=2d3825db9&amp;color=36,64,97&amp;bbb=1"/>
          <p:cNvSpPr/>
          <p:nvPr/>
        </p:nvSpPr>
        <p:spPr>
          <a:xfrm>
            <a:off x="539496" y="328411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先选后排策略与相邻元素捆绑策略类似，可将两者类化分析.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00cf4ba6?vcp=1&amp;pid=3f257dfe5&amp;color=101,101,255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九、“小集团”问题先整体后局部策略</a:t>
            </a:r>
            <a:endParaRPr lang="en-US" altLang="zh-CN" sz="2000" dirty="0"/>
          </a:p>
        </p:txBody>
      </p:sp>
      <p:sp>
        <p:nvSpPr>
          <p:cNvPr id="3" name="QO_4_BD.30_1#f13088dbd?vcp=1&amp;vop=1&amp;pid=b00cf4ba6&amp;color=36,64,97&amp;bbb=1"/>
          <p:cNvSpPr/>
          <p:nvPr/>
        </p:nvSpPr>
        <p:spPr>
          <a:xfrm>
            <a:off x="539496" y="127799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例10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用1,2,3,4,5组成没有重复数字的五位数,其中两个偶数之间恰有两个奇数1,5,这样的五位数有多少个?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31_1#f13088dbd?vcp=1&amp;vop=1&amp;pid=b00cf4ba6&amp;color=36,64,97&amp;bbb=1&amp;hb=1"/>
              <p:cNvSpPr/>
              <p:nvPr/>
            </p:nvSpPr>
            <p:spPr>
              <a:xfrm>
                <a:off x="539496" y="1646261"/>
                <a:ext cx="11109960" cy="7822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【解】第一步,先把2,1,5,4当作一个“小集团”与3排列，共有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种排法；第二步,再排“小集团”内部，共有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排法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（提示：2,4排列，1,5排列）.根据分步乘法计数原理知共有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（个）满足题意的五位数.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31_1#f13088dbd?vcp=1&amp;vop=1&amp;pid=b00cf4ba6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46261"/>
                <a:ext cx="11109960" cy="782257"/>
              </a:xfrm>
              <a:prstGeom prst="rect">
                <a:avLst/>
              </a:prstGeom>
              <a:blipFill>
                <a:blip r:embed="rId3"/>
                <a:stretch>
                  <a:fillRect l="-1317" b="-1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2_1#54e2ba956?vcp=1&amp;vop=1&amp;pid=b00cf4ba6&amp;color=36,64,97&amp;bt=1&amp;bbb=1"/>
          <p:cNvSpPr/>
          <p:nvPr/>
        </p:nvSpPr>
        <p:spPr>
          <a:xfrm>
            <a:off x="539496" y="256129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用1,2,3,4,5组成没有重复数字的五位数,其中两个偶数之间恰有两个奇数,这样的五位数有多少个?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33_1#54e2ba956?vcp=1&amp;vop=1&amp;pid=b00cf4ba6&amp;color=36,64,97&amp;bbb=1&amp;hb=1"/>
              <p:cNvSpPr/>
              <p:nvPr/>
            </p:nvSpPr>
            <p:spPr>
              <a:xfrm>
                <a:off x="539496" y="2922225"/>
                <a:ext cx="11109960" cy="120167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【解】第一步,从三个奇数中选出两个，共有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种选法；第二步,选出的两个奇数与2,4组成一个“小集团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”，与另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一个奇数排列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种排法；第三步,再排“小集团”内部,共有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.根据分步乘法计数原理可知共有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（个）满足题意的五位数.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AN.33_1#54e2ba956?vcp=1&amp;vop=1&amp;pid=b00cf4ba6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22225"/>
                <a:ext cx="11109960" cy="1201674"/>
              </a:xfrm>
              <a:prstGeom prst="rect">
                <a:avLst/>
              </a:prstGeom>
              <a:blipFill>
                <a:blip r:embed="rId3"/>
                <a:stretch>
                  <a:fillRect l="-1317" b="-121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4_EX.34_1#54e2ba956?vcp=1&amp;vop=1&amp;pid=b00cf4ba6&amp;color=36,64,97&amp;bbb=1"/>
          <p:cNvSpPr/>
          <p:nvPr/>
        </p:nvSpPr>
        <p:spPr>
          <a:xfrm>
            <a:off x="539496" y="4133995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方法总结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】“小集团”问题，可通过先整体排列，再“小集团”内部排列的方法求解.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d30b0e02?vcp=1&amp;pid=3f257dfe5&amp;color=101,101,255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十、元素相同问题隔板策略</a:t>
            </a:r>
            <a:endParaRPr lang="en-US" altLang="zh-CN" sz="2000" dirty="0"/>
          </a:p>
        </p:txBody>
      </p:sp>
      <p:sp>
        <p:nvSpPr>
          <p:cNvPr id="3" name="QO_4_BD.35_1#0684f39e0?vcp=1&amp;vop=1&amp;pid=cd30b0e02&amp;color=36,64,97&amp;bbb=1"/>
          <p:cNvSpPr/>
          <p:nvPr/>
        </p:nvSpPr>
        <p:spPr>
          <a:xfrm>
            <a:off x="539496" y="127801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例12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有10个运动员名额，分给7个班，要求每班至少有1个,有多少种分配方案?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36_1#0684f39e0?vcp=1&amp;vop=1&amp;pid=cd30b0e02&amp;color=36,64,97&amp;bbb=1&amp;hb=1"/>
              <p:cNvSpPr/>
              <p:nvPr/>
            </p:nvSpPr>
            <p:spPr>
              <a:xfrm>
                <a:off x="539496" y="1693251"/>
                <a:ext cx="11109960" cy="7827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【解】如图,因为10个名额没有差别，把它们排成一排，相邻名额之间形成9个空隙.在9个空隙中选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6个位置插入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隔板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，可把名额分成7份，对应地分给7个班，共有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（种）分配方案.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36_1#0684f39e0?vcp=1&amp;vop=1&amp;pid=cd30b0e02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93251"/>
                <a:ext cx="11109960" cy="782765"/>
              </a:xfrm>
              <a:prstGeom prst="rect">
                <a:avLst/>
              </a:prstGeom>
              <a:blipFill>
                <a:blip r:embed="rId3"/>
                <a:stretch>
                  <a:fillRect l="-1317" r="-220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O_4_AN.36_2#0684f39e0?vcp=1&amp;vop=1&amp;pid=cd30b0e02&amp;color=36,64,97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8224" y="2607524"/>
            <a:ext cx="4032504" cy="48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4_EX.37_1#0684f39e0?vcp=1&amp;vop=1&amp;pid=cd30b0e02&amp;color=36,64,97&amp;bbb=1&amp;hb=1"/>
              <p:cNvSpPr/>
              <p:nvPr/>
            </p:nvSpPr>
            <p:spPr>
              <a:xfrm>
                <a:off x="539496" y="3229824"/>
                <a:ext cx="11109960" cy="7826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个相同的元素分成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份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,每份至少一个元素,可以用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块隔板,插入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个元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素排成一排形成的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个空隙中，共有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种分法.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4_EX.37_1#0684f39e0?vcp=1&amp;vop=1&amp;pid=cd30b0e02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29824"/>
                <a:ext cx="11109960" cy="782638"/>
              </a:xfrm>
              <a:prstGeom prst="rect">
                <a:avLst/>
              </a:prstGeom>
              <a:blipFill>
                <a:blip r:embed="rId5"/>
                <a:stretch>
                  <a:fillRect l="-1317" r="-878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8_1#39112012c?vcp=1&amp;vop=1&amp;pid=cd30b0e02&amp;color=36,64,97&amp;bt=1&amp;bbb=1&amp;hb=1"/>
          <p:cNvSpPr/>
          <p:nvPr/>
        </p:nvSpPr>
        <p:spPr>
          <a:xfrm>
            <a:off x="539496" y="2336500"/>
            <a:ext cx="11109960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例13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有20个运动员名额，分给3班、4班、5班三个班，要求每班分配的名额数不小于它的班级序号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，有多少种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分配方案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39_1#39112012c?vcp=1&amp;vop=1&amp;pid=cd30b0e02&amp;color=36,64,97&amp;bbb=1&amp;hb=1"/>
              <p:cNvSpPr/>
              <p:nvPr/>
            </p:nvSpPr>
            <p:spPr>
              <a:xfrm>
                <a:off x="539496" y="3158444"/>
                <a:ext cx="11109960" cy="7826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【解】先给3班、4班、5班三个班分别分配2,3,4个名额，再将剩余的11个名额排成一排，用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2个隔板插入相邻名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额之间形成的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10个空隙中，把名额分成3份，对应分给三个班，共有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（种）分配方案.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AN.39_1#39112012c?vcp=1&amp;vop=1&amp;pid=cd30b0e02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58444"/>
                <a:ext cx="11109960" cy="782638"/>
              </a:xfrm>
              <a:prstGeom prst="rect">
                <a:avLst/>
              </a:prstGeom>
              <a:blipFill>
                <a:blip r:embed="rId3"/>
                <a:stretch>
                  <a:fillRect l="-1317" r="-165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4_EX.40_1#39112012c?vcp=1&amp;vop=1&amp;pid=cd30b0e02&amp;color=36,64,97&amp;tib=255,255,255&amp;iip=2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0102" y="4009979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EX.40_1#39112012c?vcp=1&amp;vop=1&amp;pid=cd30b0e02&amp;color=36,64,97&amp;bbb=1&amp;hb=1"/>
          <p:cNvSpPr/>
          <p:nvPr/>
        </p:nvSpPr>
        <p:spPr>
          <a:xfrm>
            <a:off x="539496" y="3950543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先给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3班、4班、5班分别分配2,3,4个名额之后，问题就转化成了每班至少分1个名额的问题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，进而可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用隔板法来解决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1_1#9f0960213?vcp=1&amp;vop=1&amp;pid=cd30b0e02&amp;color=36,64,97&amp;bt=1&amp;bbb=1"/>
          <p:cNvSpPr/>
          <p:nvPr/>
        </p:nvSpPr>
        <p:spPr>
          <a:xfrm>
            <a:off x="539496" y="219680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例14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有10个运动员名额，分给4个班，可以有班级分配不到，有多少种分配方案？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42_1#9f0960213?vcp=1&amp;vop=1&amp;pid=cd30b0e02&amp;color=36,64,97&amp;bbb=1&amp;hb=1"/>
              <p:cNvSpPr/>
              <p:nvPr/>
            </p:nvSpPr>
            <p:spPr>
              <a:xfrm>
                <a:off x="539496" y="2557734"/>
                <a:ext cx="11109960" cy="7827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解】如图,设想先给每个班分配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个名额,共用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个名额,剩余名额总数为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10−(−4)=14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（个）,将</a:t>
                </a:r>
                <a:r>
                  <a:rPr lang="en-US" altLang="zh-CN" sz="1800" b="0" i="0" spc="-5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14个名额排成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 spc="-5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一排</a:t>
                </a:r>
                <a:r>
                  <a:rPr lang="en-US" altLang="zh-CN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,再在相邻名额之间形成的13个空隙中插入3个隔板,分成4份,对应分给4个班,共有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pc="-5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sub>
                      <m:sup>
                        <m:r>
                          <a:rPr lang="en-US" altLang="zh-CN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spc="-5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（种）分配方案.</a:t>
                </a:r>
                <a:endParaRPr lang="en-US" altLang="zh-CN" spc="-50" dirty="0"/>
              </a:p>
            </p:txBody>
          </p:sp>
        </mc:Choice>
        <mc:Fallback>
          <p:sp>
            <p:nvSpPr>
              <p:cNvPr id="3" name="QO_4_AN.42_1#9f0960213?vcp=1&amp;vop=1&amp;pid=cd30b0e02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57734"/>
                <a:ext cx="11109960" cy="782701"/>
              </a:xfrm>
              <a:prstGeom prst="rect">
                <a:avLst/>
              </a:prstGeom>
              <a:blipFill>
                <a:blip r:embed="rId3"/>
                <a:stretch>
                  <a:fillRect l="-1317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4_AN.42_2#9f0960213?vcp=1&amp;vop=1&amp;pid=cd30b0e02&amp;color=36,64,97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51960" y="3468641"/>
            <a:ext cx="3685032" cy="49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EX.43_1#9f0960213?vcp=1&amp;vop=1&amp;pid=cd30b0e02&amp;color=36,64,97&amp;bbb=1&amp;hb=1"/>
              <p:cNvSpPr/>
              <p:nvPr/>
            </p:nvSpPr>
            <p:spPr>
              <a:xfrm>
                <a:off x="539496" y="4090941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相同元素分配问题，若可以分配不到，则可以通过先分配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个元素，再用隔板法来解决问题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.本题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可等价于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“14个名额分给4个班,每班至少1个名额”的问题.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4_EX.43_1#9f0960213?vcp=1&amp;vop=1&amp;pid=cd30b0e02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090941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r="-137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f70c9ecf?vcp=1&amp;pid=3f257dfe5&amp;color=101,101,255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十一、正难则反整体淘汰策略</a:t>
            </a:r>
            <a:endParaRPr lang="en-US" altLang="zh-CN" sz="2000" dirty="0"/>
          </a:p>
        </p:txBody>
      </p:sp>
      <p:sp>
        <p:nvSpPr>
          <p:cNvPr id="3" name="QO_4_BD.44_1#f4633e14b?vcp=1&amp;vop=1&amp;pid=ff70c9ecf&amp;color=36,64,97&amp;bbb=1"/>
          <p:cNvSpPr/>
          <p:nvPr/>
        </p:nvSpPr>
        <p:spPr>
          <a:xfrm>
            <a:off x="539496" y="127801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例15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从0,1,2,3,4,5,6,7,8,9这十个数字中取出三个，使其和为不小于10的偶数,则不同的取法有多少种?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45_1#f4633e14b?vcp=1&amp;vop=1&amp;pid=ff70c9ecf&amp;color=36,64,97&amp;bbb=1&amp;hb=1"/>
              <p:cNvSpPr/>
              <p:nvPr/>
            </p:nvSpPr>
            <p:spPr>
              <a:xfrm>
                <a:off x="539496" y="1693251"/>
                <a:ext cx="11109960" cy="16214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【解】三个数之和是偶数的情况可分为两类:第一类是所取的三个数都为偶数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，第二类是三个数中有两个奇数一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个偶数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.第一类所取的三个数都为偶数的取法有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种；第二类三个数中有两个奇数一个偶数的取法有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据分类加法计数原理知和为偶数的取法共有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种.再去掉和小于10的取法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024,026,013,015,017,035,213,215,413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，共9种,所以不同的取法共有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−9=51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45_1#f4633e14b?vcp=1&amp;vop=1&amp;pid=ff70c9ecf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93251"/>
                <a:ext cx="11109960" cy="1621409"/>
              </a:xfrm>
              <a:prstGeom prst="rect">
                <a:avLst/>
              </a:prstGeom>
              <a:blipFill>
                <a:blip r:embed="rId3"/>
                <a:stretch>
                  <a:fillRect l="-1317" r="-768" b="-82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4_EX.46_1#f4633e14b?vcp=1&amp;vop=1&amp;pid=ff70c9ecf&amp;color=36,64,97&amp;bbb=1&amp;hb=1"/>
          <p:cNvSpPr/>
          <p:nvPr/>
        </p:nvSpPr>
        <p:spPr>
          <a:xfrm>
            <a:off x="539496" y="3323105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方法总结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】注意本题是取出三个数，并非组成三位数.如果正面考虑比较复杂，不易直接求得结果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,那么可用整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体淘汰法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，即先求出它的反面，再从整体中淘汰.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ec36ee99?vcp=1&amp;pid=3f257dfe5&amp;color=101,101,255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十二、平均分组问题除法策略</a:t>
            </a:r>
            <a:endParaRPr lang="en-US" altLang="zh-CN" sz="2000" dirty="0"/>
          </a:p>
        </p:txBody>
      </p:sp>
      <p:sp>
        <p:nvSpPr>
          <p:cNvPr id="3" name="QO_4_BD.47_1#69a699486?vcp=1&amp;vop=1&amp;pid=4ec36ee99&amp;color=36,64,97&amp;bbb=1"/>
          <p:cNvSpPr/>
          <p:nvPr/>
        </p:nvSpPr>
        <p:spPr>
          <a:xfrm>
            <a:off x="539496" y="127801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例16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9本不同的书平均分成3堆,每堆有3本,则共有多少种分法?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48_1#69a699486?vcp=1&amp;vop=1&amp;pid=4ec36ee99&amp;color=36,64,97&amp;bbb=1&amp;hb=1"/>
              <p:cNvSpPr/>
              <p:nvPr/>
            </p:nvSpPr>
            <p:spPr>
              <a:xfrm>
                <a:off x="539496" y="1646261"/>
                <a:ext cx="11109960" cy="1790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【解】分三步取书得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种分法,但这里出现重复计数的现象.记9本书分别为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，若第一步取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,第二步取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,第三步取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𝐼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，该分法记为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𝐺𝐻𝐼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中还有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𝐺𝐻𝐼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𝐷𝐸𝐹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𝐺𝐻𝐼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𝐺𝐻𝐼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𝐺𝐻𝐼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𝐷𝐸𝐹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𝐺𝐻𝐼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𝐷𝐸𝐹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这5种分法，而这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5种分法与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𝐷𝐸𝐹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𝐺𝐻𝐼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是同一种分法,故共有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（种）分法.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48_1#69a699486?vcp=1&amp;vop=1&amp;pid=4ec36ee99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46261"/>
                <a:ext cx="11109960" cy="1790700"/>
              </a:xfrm>
              <a:prstGeom prst="rect">
                <a:avLst/>
              </a:prstGeom>
              <a:blipFill>
                <a:blip r:embed="rId3"/>
                <a:stretch>
                  <a:fillRect l="-1317" r="-274" b="-20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EX.49_1#69a699486?vcp=1&amp;vop=1&amp;pid=4ec36ee99&amp;color=36,64,97&amp;bbb=1&amp;hb=1"/>
              <p:cNvSpPr/>
              <p:nvPr/>
            </p:nvSpPr>
            <p:spPr>
              <a:xfrm>
                <a:off x="539496" y="3436961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平均分组问题，不管顺序如何，都属于同一种情况，所以平均分完之后要除以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为均分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的组数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4_EX.49_1#69a699486?vcp=1&amp;vop=1&amp;pid=4ec36ee99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36961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9a7d4f07a.fixed?vcp=1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50592" cy="1344168"/>
          </a:xfrm>
          <a:prstGeom prst="rect">
            <a:avLst/>
          </a:prstGeom>
        </p:spPr>
      </p:pic>
      <p:sp>
        <p:nvSpPr>
          <p:cNvPr id="3" name="C_1_BD#9a7d4f07a.fixed?vcp=1&amp;color=61,88,159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endParaRPr lang="en-US" altLang="zh-CN" sz="5400" dirty="0"/>
          </a:p>
        </p:txBody>
      </p:sp>
      <p:sp>
        <p:nvSpPr>
          <p:cNvPr id="4" name="C_1_BD#9a7d4f07a.fixed?vcp=1&amp;color=61,88,159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0_1#34b35d1ff?vcp=1&amp;vop=1&amp;pid=4ec36ee99&amp;color=36,64,97&amp;bt=1&amp;bbb=1"/>
          <p:cNvSpPr/>
          <p:nvPr/>
        </p:nvSpPr>
        <p:spPr>
          <a:xfrm>
            <a:off x="539496" y="243835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例17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将5本不同的书分成3堆，每堆至少1本，共有多少种分法？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51_1#34b35d1ff?vcp=1&amp;vop=1&amp;pid=4ec36ee99&amp;color=36,64,97&amp;bbb=1&amp;hb=1"/>
              <p:cNvSpPr/>
              <p:nvPr/>
            </p:nvSpPr>
            <p:spPr>
              <a:xfrm>
                <a:off x="539496" y="2799288"/>
                <a:ext cx="11109960" cy="1840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【解】由题意知,5本书被分成3堆，有1,1,3和1,2,2两种情况.若三堆书的本数分别为1,1,3，则共有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种）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分法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（提示：因为有两堆1本书，所以要除以的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为2）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.若三堆书的本数分别为1,2,2，则共有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种）分法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（提示：因为有两堆2本书，所以要除以的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为2）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.根据分类加法计数原理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，得共有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10+15=25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（种）分法.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AN.51_1#34b35d1ff?vcp=1&amp;vop=1&amp;pid=4ec36ee99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99288"/>
                <a:ext cx="11109960" cy="1840040"/>
              </a:xfrm>
              <a:prstGeom prst="rect">
                <a:avLst/>
              </a:prstGeom>
              <a:blipFill>
                <a:blip r:embed="rId3"/>
                <a:stretch>
                  <a:fillRect l="-1317" r="-3183" b="-76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fd8b8231?vcp=1&amp;pid=3f257dfe5&amp;color=101,101,255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十三、“多面手”问题合理分类与分步策略</a:t>
            </a:r>
            <a:endParaRPr lang="en-US" altLang="zh-CN" sz="2000" dirty="0"/>
          </a:p>
        </p:txBody>
      </p:sp>
      <p:sp>
        <p:nvSpPr>
          <p:cNvPr id="3" name="QO_4_BD.52_1#6f65cc84f?vcp=1&amp;vop=1&amp;pid=efd8b8231&amp;color=36,64,97&amp;bbb=1&amp;hb=1"/>
          <p:cNvSpPr/>
          <p:nvPr/>
        </p:nvSpPr>
        <p:spPr>
          <a:xfrm>
            <a:off x="539496" y="1272944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例18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在一次演唱会中共有10名演员（均会唱歌或跳舞）,其中8人会唱歌,5人会跳舞,现要选派4人表演一个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2人唱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歌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2人跳舞的节目,有多少种选派方法？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53_1#6f65cc84f?vcp=1&amp;vop=1&amp;pid=efd8b8231&amp;color=36,64,97&amp;bbb=1&amp;hb=1"/>
              <p:cNvSpPr/>
              <p:nvPr/>
            </p:nvSpPr>
            <p:spPr>
              <a:xfrm>
                <a:off x="539496" y="2094761"/>
                <a:ext cx="11109960" cy="28785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【解】根据题意8人会唱歌，5人会跳舞，可知有3人为“多面手”，5人只会唱歌，2人只会跳舞.以选出唱歌的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中有几人只会唱歌为分类标准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，可将结果分为三类:没有只会唱歌的人，有1人只会唱歌，有2人只会唱歌.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没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有只会唱歌的人的情况有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（提示：从“多面手”中选2人唱歌，从剩余1名“多面手”和只会跳舞的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2人中选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人跳舞）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；有1人只会唱歌的情况有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（提示：从只会唱歌的5人中选1人唱歌，从3名“多面手”中选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唱歌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，从剩余2名“多面手”和只会跳舞的2人中选2人跳舞）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；有2人只会唱歌的情况有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：从只会唱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歌的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5人中选2人唱歌，从3名“多面手”和只会跳舞的2人中选2人跳舞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.由分类加法计数原理可得共有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=199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（种）选派方法.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53_1#6f65cc84f?vcp=1&amp;vop=1&amp;pid=efd8b8231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4761"/>
                <a:ext cx="11109960" cy="2878519"/>
              </a:xfrm>
              <a:prstGeom prst="rect">
                <a:avLst/>
              </a:prstGeom>
              <a:blipFill>
                <a:blip r:embed="rId3"/>
                <a:stretch>
                  <a:fillRect l="-1317" r="-988" b="-48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4_EX.54_1#6f65cc84f?vcp=1&amp;vop=1&amp;pid=efd8b8231&amp;color=36,64,97&amp;bbb=1&amp;hb=1"/>
          <p:cNvSpPr/>
          <p:nvPr/>
        </p:nvSpPr>
        <p:spPr>
          <a:xfrm>
            <a:off x="539496" y="4981281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“多面手”问题，可以按照元素的性质进行分类，按事件发生的连续过程进行分步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.但是注意分步的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层次需要清楚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，分类标准一旦确定之后，要一直通过此标准进行解题，防止出现重复或遗漏.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f34bc7a3?vcp=1&amp;pid=3f257dfe5&amp;color=101,101,255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十四、实际问题构造模型策略</a:t>
            </a:r>
            <a:endParaRPr lang="en-US" altLang="zh-CN" sz="2000" dirty="0"/>
          </a:p>
        </p:txBody>
      </p:sp>
      <p:sp>
        <p:nvSpPr>
          <p:cNvPr id="3" name="QO_4_BD.55_1#5afe5eb32?vcp=1&amp;vop=1&amp;pid=1f34bc7a3&amp;color=36,64,97&amp;bbb=1&amp;hb=1"/>
          <p:cNvSpPr/>
          <p:nvPr/>
        </p:nvSpPr>
        <p:spPr>
          <a:xfrm>
            <a:off x="539496" y="1272944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例19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马路上有编号为1,2,3,4,5,6,7,8,9的9盏路灯,现要关掉其中的3盏,但不能关掉相邻的2盏或3盏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,也不能关掉两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端的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2盏,求满足条件的关灯方法有多少种?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56_1#5afe5eb32?vcp=1&amp;vop=1&amp;pid=1f34bc7a3&amp;color=36,64,97&amp;bbb=1&amp;hb=1"/>
              <p:cNvSpPr/>
              <p:nvPr/>
            </p:nvSpPr>
            <p:spPr>
              <a:xfrm>
                <a:off x="539496" y="2094761"/>
                <a:ext cx="11109960" cy="12023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【解】9盏路灯，其中的6盏亮，3盏不亮，并且要求3盏不亮的路灯不相邻，不亮的路灯不在两端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.不相邻问题可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以通过插空策略来解决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，将6盏亮的路灯排成一排，将3盏不亮的路灯插入6盏灯排好后相邻2盏之间形成的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5个空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隙中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（种）关灯方法.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56_1#5afe5eb32?vcp=1&amp;vop=1&amp;pid=1f34bc7a3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4761"/>
                <a:ext cx="11109960" cy="1202309"/>
              </a:xfrm>
              <a:prstGeom prst="rect">
                <a:avLst/>
              </a:prstGeom>
              <a:blipFill>
                <a:blip r:embed="rId3"/>
                <a:stretch>
                  <a:fillRect l="-1317" r="-1262" b="-116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c8be0782?vcp=1&amp;pid=3f257dfe5&amp;color=101,101,255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十五、穷举策略</a:t>
            </a:r>
            <a:endParaRPr lang="en-US" altLang="zh-CN" sz="2000" dirty="0"/>
          </a:p>
        </p:txBody>
      </p:sp>
      <p:sp>
        <p:nvSpPr>
          <p:cNvPr id="3" name="QO_4_BD.57_1#68160b004?vcp=1&amp;vop=1&amp;pid=8c8be0782&amp;color=36,64,97&amp;bbb=1&amp;hb=1"/>
          <p:cNvSpPr/>
          <p:nvPr/>
        </p:nvSpPr>
        <p:spPr>
          <a:xfrm>
            <a:off x="539496" y="1272944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例20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设有编号分别为1,2,3,4,5的5个球和编号分别为1,2,3,4,5的五个盒子,现将5个球投入这五个盒子内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,要求每个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盒子放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1个球，并且恰好有2个球的编号与盒子的编号相同,有多少种放法？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58_1#68160b004?vcp=1&amp;vop=1&amp;pid=8c8be0782&amp;color=36,64,97&amp;bbb=1&amp;hb=1"/>
              <p:cNvSpPr/>
              <p:nvPr/>
            </p:nvSpPr>
            <p:spPr>
              <a:xfrm>
                <a:off x="539496" y="2050756"/>
                <a:ext cx="11109960" cy="16212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【解】从5个球中取出2个球放入与其编号对应相同的盒子中，共有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种放法，还剩下3个球和三个盒子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,且球与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其所放入的盒子的编号不能对应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.利用穷举法，如图①,如果剩下3,4,5号球和3,4,5号盒子，当3号球放4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号盒子时，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4,5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号球只有1种放法；如图②,当3号球放5号盒子时,4,5号球也只有1种放法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.由分类加法计数原理及分步乘法计数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原理得共有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(1+1)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（种）放法.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58_1#68160b004?vcp=1&amp;vop=1&amp;pid=8c8be0782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0756"/>
                <a:ext cx="11109960" cy="1621219"/>
              </a:xfrm>
              <a:prstGeom prst="rect">
                <a:avLst/>
              </a:prstGeom>
              <a:blipFill>
                <a:blip r:embed="rId3"/>
                <a:stretch>
                  <a:fillRect l="-1317" r="-1262" b="-8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O_4_AN.58_2#68160b004?vcp=1&amp;vop=1&amp;pid=8c8be0782&amp;color=36,64,97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4256" y="3810722"/>
            <a:ext cx="3520440" cy="99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4_EX.59_1#68160b004?vcp=1&amp;vop=1&amp;pid=8c8be0782&amp;color=36,64,97&amp;bbb=1"/>
          <p:cNvSpPr/>
          <p:nvPr/>
        </p:nvSpPr>
        <p:spPr>
          <a:xfrm>
            <a:off x="539496" y="4941022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对于条件限制比较多的问题，用公式不易求解时，可以通过穷举法，一一列举出来,进而求解.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cd0ce90f?vcp=1&amp;pid=3f257dfe5&amp;color=101,101,255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十六、树状图策略</a:t>
            </a:r>
            <a:endParaRPr lang="en-US" altLang="zh-CN" sz="2000" dirty="0"/>
          </a:p>
        </p:txBody>
      </p:sp>
      <p:sp>
        <p:nvSpPr>
          <p:cNvPr id="3" name="QO_4_BD.60_1#3ee8d8869?vcp=1&amp;vop=1&amp;pid=dcd0ce90f&amp;color=36,64,97&amp;bbb=1&amp;hb=1"/>
          <p:cNvSpPr/>
          <p:nvPr/>
        </p:nvSpPr>
        <p:spPr>
          <a:xfrm>
            <a:off x="539496" y="1272944"/>
            <a:ext cx="11109960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3人之间相互传球,由甲开始发球,并作为第1次传球,经过5次传球后,球仍回到甲的手中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,则不同的传球方式有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多少种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dirty="0"/>
          </a:p>
        </p:txBody>
      </p:sp>
      <p:sp>
        <p:nvSpPr>
          <p:cNvPr id="4" name="QO_4_AN.61_1#3ee8d8869?vcp=1&amp;vop=1&amp;pid=dcd0ce90f&amp;color=36,64,97&amp;bbb=1"/>
          <p:cNvSpPr/>
          <p:nvPr/>
        </p:nvSpPr>
        <p:spPr>
          <a:xfrm>
            <a:off x="539496" y="2092729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【解】设另外2个人是乙和丙，画出树状图,如图所示.</a:t>
            </a:r>
            <a:endParaRPr lang="en-US" altLang="zh-CN" sz="1800" dirty="0"/>
          </a:p>
        </p:txBody>
      </p:sp>
      <p:pic>
        <p:nvPicPr>
          <p:cNvPr id="5" name="QO_4_AN.61_2#3ee8d8869?vcp=1&amp;vop=1&amp;pid=dcd0ce90f&amp;color=36,64,97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61688" y="2593046"/>
            <a:ext cx="3465576" cy="193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4_AN.61_3#3ee8d8869?vcp=1&amp;vop=1&amp;pid=dcd0ce90f&amp;color=36,64,97&amp;bbb=1"/>
          <p:cNvSpPr/>
          <p:nvPr/>
        </p:nvSpPr>
        <p:spPr>
          <a:xfrm>
            <a:off x="539496" y="466314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由图可知，共有10种传球方式.</a:t>
            </a:r>
            <a:endParaRPr lang="en-US" altLang="zh-CN" sz="1800" dirty="0"/>
          </a:p>
        </p:txBody>
      </p:sp>
      <p:sp>
        <p:nvSpPr>
          <p:cNvPr id="7" name="QO_4_EX.62_1#3ee8d8869?vcp=1&amp;vop=1&amp;pid=dcd0ce90f&amp;color=36,64,97&amp;bbb=1"/>
          <p:cNvSpPr/>
          <p:nvPr/>
        </p:nvSpPr>
        <p:spPr>
          <a:xfrm>
            <a:off x="539496" y="5069609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方法总结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】如果条件限制比较多，那么可以通过树状图法进行解决.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9db7e752?vcp=1&amp;pid=3f257dfe5&amp;color=101,101,255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十七、复杂分类问题表格策略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63_1#380321e85?vcp=1&amp;vop=1&amp;pid=e9db7e752&amp;color=36,64,97&amp;bbb=1&amp;hb=1"/>
              <p:cNvSpPr/>
              <p:nvPr/>
            </p:nvSpPr>
            <p:spPr>
              <a:xfrm>
                <a:off x="539496" y="1272944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有红色、黄色、蓝色小球各5个,每种颜色的小球分别标有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五个字母,现从中取5个小球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,要求各字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母均有且三色均有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,则共有多少种不同的取法？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4_BD.63_1#380321e85?vcp=1&amp;vop=1&amp;pid=e9db7e752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2944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4_AN.64_1#380321e85?vcp=1&amp;vop=1&amp;pid=e9db7e752&amp;color=36,64,97&amp;bbb=1"/>
          <p:cNvSpPr/>
          <p:nvPr/>
        </p:nvSpPr>
        <p:spPr>
          <a:xfrm>
            <a:off x="539496" y="2050946"/>
            <a:ext cx="1110996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【解】根据不同情况列表：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6" name="QO_4_AN.64_2#380321e85?colgroup=4,6,6,6,6,6,6&amp;vcp=1&amp;vop=1&amp;pid=e9db7e752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06736984"/>
                  </p:ext>
                </p:extLst>
              </p:nvPr>
            </p:nvGraphicFramePr>
            <p:xfrm>
              <a:off x="539496" y="2542246"/>
              <a:ext cx="11091672" cy="1566229"/>
            </p:xfrm>
            <a:graphic>
              <a:graphicData uri="http://schemas.openxmlformats.org/drawingml/2006/table">
                <a:tbl>
                  <a:tblPr/>
                  <a:tblGrid>
                    <a:gridCol w="11612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550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6550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65506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65506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65506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655064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蓝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9674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取法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800" b="0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altLang="zh-CN" sz="1800" b="0" i="1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800" b="0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altLang="zh-CN" sz="1800" b="0" i="1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800" b="0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altLang="zh-CN" sz="1800" b="0" i="1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800" b="0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altLang="zh-CN" sz="1800" b="0" i="1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800" b="0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altLang="zh-CN" sz="1800" b="0" i="1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800" b="0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altLang="zh-CN" sz="1800" b="0" i="1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6" name="QO_4_AN.64_2#380321e85?colgroup=4,6,6,6,6,6,6&amp;vcp=1&amp;vop=1&amp;pid=e9db7e752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06736984"/>
                  </p:ext>
                </p:extLst>
              </p:nvPr>
            </p:nvGraphicFramePr>
            <p:xfrm>
              <a:off x="539496" y="2542246"/>
              <a:ext cx="11091672" cy="1566229"/>
            </p:xfrm>
            <a:graphic>
              <a:graphicData uri="http://schemas.openxmlformats.org/drawingml/2006/table">
                <a:tbl>
                  <a:tblPr/>
                  <a:tblGrid>
                    <a:gridCol w="11612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550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6550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65506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65506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65506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655064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蓝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9674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取法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70849" t="-296923" r="-501845" b="-2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70221" t="-296923" r="-400000" b="-2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1218" t="-296923" r="-301476" b="-2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69853" t="-296923" r="-200368" b="-2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71587" t="-296923" r="-101107" b="-2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69485" t="-296923" r="-735" b="-246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4_AN.64_3#380321e85?vcp=1&amp;vop=1&amp;pid=e9db7e752&amp;color=36,64,97&amp;bbb=1&amp;hb=1"/>
              <p:cNvSpPr/>
              <p:nvPr/>
            </p:nvSpPr>
            <p:spPr>
              <a:xfrm>
                <a:off x="539496" y="4244046"/>
                <a:ext cx="11109960" cy="12023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为例，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是从红色小球中取出1个，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是从黄色小球中的与已取出的红色小球所标字母不同的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另外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4个黄色小球中取出1个，蓝色小球只能取与已取出的红色、黄色小球所标的字母均不同的）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由表可知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,共有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=20+30+20+30+30+20=150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（种）不同的取法.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4_AN.64_3#380321e85?vcp=1&amp;vop=1&amp;pid=e9db7e752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44046"/>
                <a:ext cx="11109960" cy="1202309"/>
              </a:xfrm>
              <a:prstGeom prst="rect">
                <a:avLst/>
              </a:prstGeom>
              <a:blipFill>
                <a:blip r:embed="rId5"/>
                <a:stretch>
                  <a:fillRect l="-1317" r="-714" b="-121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O_4_EX.65_1#380321e85?vcp=1&amp;vop=1&amp;pid=e9db7e752&amp;color=36,64,97&amp;bbb=1"/>
          <p:cNvSpPr/>
          <p:nvPr/>
        </p:nvSpPr>
        <p:spPr>
          <a:xfrm>
            <a:off x="539496" y="5449593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当分类较多时，为了避免重复和遗漏，可以采用列表的方法来进行分类.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252d43822?vcp=1&amp;pid=3f257dfe5&amp;color=101,101,255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十八、分解与合成策略</a:t>
            </a:r>
            <a:endParaRPr lang="en-US" altLang="zh-CN" sz="2000" dirty="0"/>
          </a:p>
        </p:txBody>
      </p:sp>
      <p:sp>
        <p:nvSpPr>
          <p:cNvPr id="3" name="QO_4_BD.66_1#1f79580e9?vcp=1&amp;vop=1&amp;pid=252d43822&amp;color=36,64,97&amp;bbb=1"/>
          <p:cNvSpPr/>
          <p:nvPr/>
        </p:nvSpPr>
        <p:spPr>
          <a:xfrm>
            <a:off x="539496" y="127801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例23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310能被多少个不同的偶数整除？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67_1#1f79580e9?vcp=1&amp;vop=1&amp;pid=252d43822&amp;color=36,64,97&amp;bbb=1&amp;hb=1"/>
              <p:cNvSpPr/>
              <p:nvPr/>
            </p:nvSpPr>
            <p:spPr>
              <a:xfrm>
                <a:off x="539496" y="1646261"/>
                <a:ext cx="11109960" cy="7823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【解】2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310可以分解为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2×3×5×7×11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.已知其被偶数整除，所以除数的因数中必须含有2，再从其余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4个因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数中任取若干个组成乘积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67_1#1f79580e9?vcp=1&amp;vop=1&amp;pid=252d43822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46261"/>
                <a:ext cx="11109960" cy="782320"/>
              </a:xfrm>
              <a:prstGeom prst="rect">
                <a:avLst/>
              </a:prstGeom>
              <a:blipFill>
                <a:blip r:embed="rId3"/>
                <a:stretch>
                  <a:fillRect l="-1317" b="-1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4_EX.68_1#1f79580e9?vcp=1&amp;vop=1&amp;pid=252d43822&amp;color=36,64,97&amp;bbb=1&amp;hb=1"/>
          <p:cNvSpPr/>
          <p:nvPr/>
        </p:nvSpPr>
        <p:spPr>
          <a:xfrm>
            <a:off x="539496" y="2433026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一个复杂的问题可以分解为若干个小问题分别解决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，然后再通过分类加法计数原理和分步乘法计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数原理进行合成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，从而解决这个复杂的问题.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39f8210f?vcp=1&amp;pid=3f257dfe5&amp;color=101,101,255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十九、化归策略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69_1#201726e41?vcp=1&amp;vop=1&amp;pid=139f8210f&amp;color=36,64,97&amp;bbb=1"/>
              <p:cNvSpPr/>
              <p:nvPr/>
            </p:nvSpPr>
            <p:spPr>
              <a:xfrm>
                <a:off x="539496" y="127801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25人排成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方阵,现从中选3人,要求3人不在同一行也不在同一列,不同的选法有多少种?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69_1#201726e41?vcp=1&amp;vop=1&amp;pid=139f8210f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8019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70_1#201726e41?vcp=1&amp;vop=1&amp;pid=139f8210f&amp;color=36,64,97&amp;bbb=1&amp;hb=1"/>
              <p:cNvSpPr/>
              <p:nvPr/>
            </p:nvSpPr>
            <p:spPr>
              <a:xfrm>
                <a:off x="539496" y="1646261"/>
                <a:ext cx="11109960" cy="12023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【解】若是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方阵，则每行必有1人被选出，从其中的一行中选取1人后,把这人所在的行、列都划掉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，如此继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续下去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方阵中选3人有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种选法.从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方阵中选取3行3列,有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,根据分步乘法计数原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理可知共有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（种）不同的选法.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70_1#201726e41?vcp=1&amp;vop=1&amp;pid=139f8210f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46261"/>
                <a:ext cx="11109960" cy="1202309"/>
              </a:xfrm>
              <a:prstGeom prst="rect">
                <a:avLst/>
              </a:prstGeom>
              <a:blipFill>
                <a:blip r:embed="rId4"/>
                <a:stretch>
                  <a:fillRect l="-1317" r="-1262" b="-121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4_EX.71_1#201726e41?vcp=1&amp;vop=1&amp;pid=139f8210f&amp;color=36,64,97&amp;bbb=1&amp;hb=1"/>
          <p:cNvSpPr/>
          <p:nvPr/>
        </p:nvSpPr>
        <p:spPr>
          <a:xfrm>
            <a:off x="539496" y="2848887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方法总结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】处理复杂问题时，有时可以把问题简化成一个简单的问题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，通过解决简单问题并找到简单问题与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复杂问题之间的关系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，进而解决复杂问题.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2d6dcd12?vcp=1&amp;pid=3f257dfe5&amp;color=101,101,255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二十、数字排序问题查字典策略</a:t>
            </a:r>
            <a:endParaRPr lang="en-US" altLang="zh-CN" sz="2000" dirty="0"/>
          </a:p>
        </p:txBody>
      </p:sp>
      <p:sp>
        <p:nvSpPr>
          <p:cNvPr id="3" name="QO_4_BD.72_1#faf5cc23d?vcp=1&amp;vop=1&amp;pid=52d6dcd12&amp;color=36,64,97&amp;bbb=1"/>
          <p:cNvSpPr/>
          <p:nvPr/>
        </p:nvSpPr>
        <p:spPr>
          <a:xfrm>
            <a:off x="539496" y="127801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例25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由0，1，2，3，4，5六个数字可以组成多少个没有重复数字且比324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105大的数?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73_1#faf5cc23d?vcp=1&amp;vop=1&amp;pid=52d6dcd12&amp;color=36,64,97&amp;bbb=1&amp;hb=1"/>
              <p:cNvSpPr/>
              <p:nvPr/>
            </p:nvSpPr>
            <p:spPr>
              <a:xfrm>
                <a:off x="539496" y="1646261"/>
                <a:ext cx="11109960" cy="16309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【解】十万位是5，则有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个；十万位是4，则有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个；十万位是3，万位是5，则有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个；十万位是3，万位是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个；十万位是3，万位是2，千位是5，则有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个；十万位是3，万位是2，千位是4，百位是5，则有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十万位是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3，万位是2，千位是4，百位是1，十位是5，则有1个.根据分类加法计数原理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，得共有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+1=297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73_1#faf5cc23d?vcp=1&amp;vop=1&amp;pid=52d6dcd12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46261"/>
                <a:ext cx="11109960" cy="1630934"/>
              </a:xfrm>
              <a:prstGeom prst="rect">
                <a:avLst/>
              </a:prstGeom>
              <a:blipFill>
                <a:blip r:embed="rId3"/>
                <a:stretch>
                  <a:fillRect l="-1317" r="-3019" b="-85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4_EX.74_1#faf5cc23d?vcp=1&amp;vop=1&amp;pid=52d6dcd12&amp;color=36,64,97&amp;bbb=1&amp;hb=1"/>
          <p:cNvSpPr/>
          <p:nvPr/>
        </p:nvSpPr>
        <p:spPr>
          <a:xfrm>
            <a:off x="539496" y="3289768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方法总结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】数字排序问题可用查字典法,查字典法应从高位向低位查,依次求出符合要求的数的个数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,再根据分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类加法计数原理求出其总数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3f257dfe5.fixed?vcp=1&amp;pid=9a7d4f07a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136392" cy="1188720"/>
          </a:xfrm>
          <a:prstGeom prst="rect">
            <a:avLst/>
          </a:prstGeom>
        </p:spPr>
      </p:pic>
      <p:sp>
        <p:nvSpPr>
          <p:cNvPr id="3" name="C_2_BD#3f257dfe5.fixed?vcp=1&amp;pid=9a7d4f07a&amp;color=61,88,159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9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专题1</a:t>
            </a:r>
            <a:endParaRPr lang="en-US" altLang="zh-CN" sz="4900" dirty="0"/>
          </a:p>
        </p:txBody>
      </p:sp>
      <p:sp>
        <p:nvSpPr>
          <p:cNvPr id="4" name="C_2_BD#3f257dfe5.fixed?vcp=1&amp;pid=9a7d4f07a&amp;color=61,88,159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700"/>
              </a:lnSpc>
            </a:pPr>
            <a:r>
              <a:rPr lang="en-US" altLang="zh-CN" sz="49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排列组合的二十种求解策略</a:t>
            </a:r>
            <a:endParaRPr lang="en-US" altLang="zh-CN" sz="49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b1d21202?vcp=1&amp;pid=3f257dfe5&amp;color=101,101,255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一、特殊元素和特殊位置优先策略</a:t>
            </a:r>
            <a:endParaRPr lang="en-US" altLang="zh-CN" sz="2000" dirty="0"/>
          </a:p>
        </p:txBody>
      </p:sp>
      <p:sp>
        <p:nvSpPr>
          <p:cNvPr id="3" name="QO_4_BD.1_1#8bbd3976b?vcp=1&amp;vop=1&amp;pid=bb1d21202&amp;color=36,64,97&amp;bbb=1"/>
          <p:cNvSpPr/>
          <p:nvPr/>
        </p:nvSpPr>
        <p:spPr>
          <a:xfrm>
            <a:off x="539496" y="127801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由0,1,2,3,4,5可以组成多少个没有重复数字的五位奇数?</a:t>
            </a:r>
            <a:endParaRPr lang="en-US" altLang="zh-CN" sz="1800" dirty="0"/>
          </a:p>
        </p:txBody>
      </p:sp>
      <p:sp>
        <p:nvSpPr>
          <p:cNvPr id="4" name="QO_4_EX.2_1#8bbd3976b?vcp=1&amp;vop=1&amp;pid=bb1d21202&amp;color=36,64,97&amp;bbb=1"/>
          <p:cNvSpPr/>
          <p:nvPr/>
        </p:nvSpPr>
        <p:spPr>
          <a:xfrm>
            <a:off x="539496" y="164924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【思路分析】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由于末位和首位有特殊要求,应该优先安排,以免不合要求的元素占了这两个位置.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AN.3_1#8bbd3976b?vcp=1&amp;vop=1&amp;pid=bb1d21202&amp;color=36,64,97&amp;bbb=1&amp;hb=1"/>
              <p:cNvSpPr/>
              <p:nvPr/>
            </p:nvSpPr>
            <p:spPr>
              <a:xfrm>
                <a:off x="539496" y="2023451"/>
                <a:ext cx="11109960" cy="162077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【解】首先排末位共有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种不同的情况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（提示：从奇数中选择1个）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，然后排首位共有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种不同的情况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提示：从2,4和剩余2个奇数中选择1个）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，最后排其他位置共有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种不同的情况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（提示：剩下4个数任选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3个进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行排列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由分步乘法计数原理得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（个），所以可以组成288个没有重复数字的五位奇数.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4_AN.3_1#8bbd3976b?vcp=1&amp;vop=1&amp;pid=bb1d21202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23451"/>
                <a:ext cx="11109960" cy="1620774"/>
              </a:xfrm>
              <a:prstGeom prst="rect">
                <a:avLst/>
              </a:prstGeom>
              <a:blipFill>
                <a:blip r:embed="rId3"/>
                <a:stretch>
                  <a:fillRect l="-1317" r="-988" b="-82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9432ff2e?vcp=1&amp;pid=3f257dfe5&amp;color=101,101,255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二、相邻问题捆绑策略</a:t>
            </a:r>
            <a:endParaRPr lang="en-US" altLang="zh-CN" sz="2000" dirty="0"/>
          </a:p>
        </p:txBody>
      </p:sp>
      <p:sp>
        <p:nvSpPr>
          <p:cNvPr id="3" name="QO_4_BD.4_1#9096ddfc4?vcp=1&amp;vop=1&amp;pid=39432ff2e&amp;color=36,64,97&amp;bbb=1"/>
          <p:cNvSpPr/>
          <p:nvPr/>
        </p:nvSpPr>
        <p:spPr>
          <a:xfrm>
            <a:off x="539496" y="127801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七人站成一排,其中甲、乙相邻且丙、丁相邻，共有多少种不同的排法?</a:t>
            </a:r>
            <a:endParaRPr lang="en-US" altLang="zh-CN" sz="1800" dirty="0"/>
          </a:p>
        </p:txBody>
      </p:sp>
      <p:sp>
        <p:nvSpPr>
          <p:cNvPr id="4" name="QO_4_EX.5_1#9096ddfc4?vcp=1&amp;vop=1&amp;pid=39432ff2e&amp;color=36,64,97&amp;bbb=1&amp;hb=1"/>
          <p:cNvSpPr/>
          <p:nvPr/>
        </p:nvSpPr>
        <p:spPr>
          <a:xfrm>
            <a:off x="539496" y="1693251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【思路分析】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可先将甲、乙两元素“捆绑”看作一个整体，同时丙、丁也看作一个整体，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再与其他元素进行排列，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同时对两个整体内部进行自排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AN.6_1#9096ddfc4?vcp=1&amp;vop=1&amp;pid=39432ff2e&amp;color=36,64,97&amp;bbb=1&amp;hb=1"/>
              <p:cNvSpPr/>
              <p:nvPr/>
            </p:nvSpPr>
            <p:spPr>
              <a:xfrm>
                <a:off x="539496" y="2478746"/>
                <a:ext cx="11109960" cy="818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【解】将甲、乙和丙、丁分别看作一个整体后，5个元素任意排列,共有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种不同的情况，甲、乙和丙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、丁内部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自排均有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种不同的情况.由分步乘法计数原理可得共有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（种）不同的排法.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4_AN.6_1#9096ddfc4?vcp=1&amp;vop=1&amp;pid=39432ff2e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78746"/>
                <a:ext cx="11109960" cy="818134"/>
              </a:xfrm>
              <a:prstGeom prst="rect">
                <a:avLst/>
              </a:prstGeom>
              <a:blipFill>
                <a:blip r:embed="rId3"/>
                <a:stretch>
                  <a:fillRect l="-1317" b="-164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4_EX.7_1#9096ddfc4?vcp=1&amp;vop=1&amp;pid=39432ff2e&amp;color=36,64,97&amp;bbb=1&amp;hb=1"/>
          <p:cNvSpPr/>
          <p:nvPr/>
        </p:nvSpPr>
        <p:spPr>
          <a:xfrm>
            <a:off x="539496" y="3303928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要求某几个元素必须排在一起的问题,可以用捆绑法来解决,即将需要相邻的元素看作一个整体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,再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与其他元素一起进行排列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,同时整体内部也要自排.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6fae0843?vcp=1&amp;pid=3f257dfe5&amp;color=101,101,255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三、不相邻问题插空策略</a:t>
            </a:r>
            <a:endParaRPr lang="en-US" altLang="zh-CN" sz="2000" dirty="0"/>
          </a:p>
        </p:txBody>
      </p:sp>
      <p:sp>
        <p:nvSpPr>
          <p:cNvPr id="3" name="QO_4_BD.8_1#f6900596b?vcp=1&amp;vop=1&amp;pid=96fae0843&amp;color=36,64,97&amp;bbb=1"/>
          <p:cNvSpPr/>
          <p:nvPr/>
        </p:nvSpPr>
        <p:spPr>
          <a:xfrm>
            <a:off x="539496" y="127801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lang="en-US" altLang="zh-CN" sz="1800" b="1" i="0" spc="-5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一场晚会中有4个舞蹈节目、2个相声节目和3个独唱节目,舞蹈节目不能连续出场,则节目的出场顺序有多少种?</a:t>
            </a:r>
            <a:endParaRPr lang="en-US" altLang="zh-CN" sz="1800" spc="-5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9_1#f6900596b?vcp=1&amp;vop=1&amp;pid=96fae0843&amp;color=36,64,97&amp;bbb=1&amp;hb=1"/>
              <p:cNvSpPr/>
              <p:nvPr/>
            </p:nvSpPr>
            <p:spPr>
              <a:xfrm>
                <a:off x="539496" y="1646261"/>
                <a:ext cx="11109960" cy="818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【解】第一步,将2个相声节目和3个独唱节目任意排列，共有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种排法；第二步,将4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个舞蹈节目插入已排好的5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个节目形成的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6个空位中（如图所示），共有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种.由分步乘法计数原理可得共有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=43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（种）出场顺序.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9_1#f6900596b?vcp=1&amp;vop=1&amp;pid=96fae0843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46261"/>
                <a:ext cx="11109960" cy="818134"/>
              </a:xfrm>
              <a:prstGeom prst="rect">
                <a:avLst/>
              </a:prstGeom>
              <a:blipFill>
                <a:blip r:embed="rId3"/>
                <a:stretch>
                  <a:fillRect l="-1317" r="-1592" b="-171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O_4_AN.9_2#f6900596b?vcp=1&amp;vop=1&amp;pid=96fae0843&amp;color=36,64,97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9200" y="2598443"/>
            <a:ext cx="213055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4_EX.10_1#f6900596b?vcp=1&amp;vop=1&amp;pid=96fae0843&amp;color=36,64,97&amp;bbb=1&amp;hb=1"/>
          <p:cNvSpPr/>
          <p:nvPr/>
        </p:nvSpPr>
        <p:spPr>
          <a:xfrm>
            <a:off x="539496" y="3055643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【方法总结】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要求某些元素不能相邻的问题，可先将没有相邻限制的元素进行排列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，再将不能相邻的元素进行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插空排列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，两端也是可插空位置，但要注意两端是否有排列的限制.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53868663?vcp=1&amp;pid=3f257dfe5&amp;color=101,101,255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四、定序问题倍缩、空位、插入策略</a:t>
            </a:r>
            <a:endParaRPr lang="en-US" altLang="zh-CN" sz="2000" dirty="0"/>
          </a:p>
        </p:txBody>
      </p:sp>
      <p:sp>
        <p:nvSpPr>
          <p:cNvPr id="3" name="QO_4_BD.11_1#242c046c3?vcp=1&amp;vop=1&amp;pid=153868663&amp;color=36,64,97&amp;bbb=1"/>
          <p:cNvSpPr/>
          <p:nvPr/>
        </p:nvSpPr>
        <p:spPr>
          <a:xfrm>
            <a:off x="539496" y="127801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例4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七人排队,其中甲、乙、丙三人顺序一定,共有多少种不同的排法?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12_1#242c046c3?vcp=1&amp;vop=1&amp;pid=153868663&amp;color=36,64,97&amp;bbb=1&amp;hb=1"/>
              <p:cNvSpPr/>
              <p:nvPr/>
            </p:nvSpPr>
            <p:spPr>
              <a:xfrm>
                <a:off x="539496" y="1693251"/>
                <a:ext cx="11109960" cy="25737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【解】方法一（倍缩法）：对于某几个元素顺序一定的排列问题,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可先把这几个元素与其他元素一起进行全排列,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再用总排列数除以这几个元素之间的全排列数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（种）不同的排法.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（空位法）：设想有7把椅子,让除甲、乙、丙以外的四人就座,共有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种坐法，其余的3把椅子甲、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乙、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丙共有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1种坐法，由分步乘法计数原理得共有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×1=840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（种）不同的排法.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（插入法）：先排甲、乙、丙三人,共有1种排法,再把其余四人依次插空,共有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由分步乘法计数原理得共有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1×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（种）不同的排法.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12_1#242c046c3?vcp=1&amp;vop=1&amp;pid=153868663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93251"/>
                <a:ext cx="11109960" cy="2573719"/>
              </a:xfrm>
              <a:prstGeom prst="rect">
                <a:avLst/>
              </a:prstGeom>
              <a:blipFill>
                <a:blip r:embed="rId3"/>
                <a:stretch>
                  <a:fillRect l="-1317" r="-1262" b="-54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4_EX.13_1#242c046c3?vcp=1&amp;vop=1&amp;pid=153868663&amp;color=36,64,97&amp;bbb=1&amp;hb=1"/>
          <p:cNvSpPr/>
          <p:nvPr/>
        </p:nvSpPr>
        <p:spPr>
          <a:xfrm>
            <a:off x="539496" y="4262461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顺序一定问题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，即几个元素的顺序是唯一确定的，但是否相邻不确定,既可按此顺序相邻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,也可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按此顺序不相邻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pic>
        <p:nvPicPr>
          <p:cNvPr id="6" name="QO_4_EX.13_1#242c046c3?vcp=1&amp;vop=1&amp;pid=153868663&amp;color=36,64,97&amp;tib=255,255,255&amp;ii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4321897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a65c9d85?vcp=1&amp;pid=3f257dfe5&amp;color=101,101,255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五、重排问题求解策略</a:t>
            </a:r>
            <a:endParaRPr lang="en-US" altLang="zh-CN" sz="2000" dirty="0"/>
          </a:p>
        </p:txBody>
      </p:sp>
      <p:sp>
        <p:nvSpPr>
          <p:cNvPr id="3" name="QO_4_BD.14_1#a99bc1b1f?vcp=1&amp;vop=1&amp;pid=3a65c9d85&amp;color=36,64,97&amp;bbb=1"/>
          <p:cNvSpPr/>
          <p:nvPr/>
        </p:nvSpPr>
        <p:spPr>
          <a:xfrm>
            <a:off x="539496" y="127801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例5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把6名实习生分配到7个车间实习,共有多少种不同的分法?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15_1#a99bc1b1f?vcp=1&amp;vop=1&amp;pid=3a65c9d85&amp;color=36,64,97&amp;bbb=1&amp;hb=1"/>
              <p:cNvSpPr/>
              <p:nvPr/>
            </p:nvSpPr>
            <p:spPr>
              <a:xfrm>
                <a:off x="539496" y="1646261"/>
                <a:ext cx="11109960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【解】完成此事共分六步:把第一名实习生分配到车间有7种分法,把第二名实习生分配到车间也有7种分法，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以此类推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,由分步乘法计数原理可得共有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=117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649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（种）不同的分法.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15_1#a99bc1b1f?vcp=1&amp;vop=1&amp;pid=3a65c9d85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46261"/>
                <a:ext cx="11109960" cy="772859"/>
              </a:xfrm>
              <a:prstGeom prst="rect">
                <a:avLst/>
              </a:prstGeom>
              <a:blipFill>
                <a:blip r:embed="rId3"/>
                <a:stretch>
                  <a:fillRect l="-1317" r="-1921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4_EX.16_1#a99bc1b1f?vcp=1&amp;vop=1&amp;pid=3a65c9d85&amp;color=36,64,97&amp;bbb=1&amp;hb=1"/>
          <p:cNvSpPr/>
          <p:nvPr/>
        </p:nvSpPr>
        <p:spPr>
          <a:xfrm>
            <a:off x="539496" y="2427946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方法总结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】允许重复的排列问题的特点是元素的位置没有限制，可以依次安排各个元素的位置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，注意底数和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指数是元素个数还是位置个数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0a7e1d87?vcp=1&amp;pid=3f257dfe5&amp;color=101,101,255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六、环排问题线排策略</a:t>
            </a:r>
            <a:endParaRPr lang="en-US" altLang="zh-CN" sz="2000" dirty="0"/>
          </a:p>
        </p:txBody>
      </p:sp>
      <p:sp>
        <p:nvSpPr>
          <p:cNvPr id="3" name="QO_4_BD.17_1#c49c28d04?vcp=1&amp;vop=1&amp;pid=40a7e1d87&amp;color=36,64,97&amp;bbb=1"/>
          <p:cNvSpPr/>
          <p:nvPr/>
        </p:nvSpPr>
        <p:spPr>
          <a:xfrm>
            <a:off x="539496" y="127801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例6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8人手拉手围成一圈,共有多少种排法?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18_1#c49c28d04?vcp=1&amp;vop=1&amp;pid=40a7e1d87&amp;color=36,64,97&amp;bbb=1&amp;hb=1"/>
              <p:cNvSpPr/>
              <p:nvPr/>
            </p:nvSpPr>
            <p:spPr>
              <a:xfrm>
                <a:off x="539496" y="1693251"/>
                <a:ext cx="11109960" cy="7821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围成一圈与站成一排的不同点在于围成一圈没有首尾之分，所以只需固定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1人并从此位置把圆形展开成直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线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，则其余7人共有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（种）排法.如图所示，各位置均相同，字母仅表示小圆的位置关系.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18_1#c49c28d04?vcp=1&amp;vop=1&amp;pid=40a7e1d87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93251"/>
                <a:ext cx="11109960" cy="782193"/>
              </a:xfrm>
              <a:prstGeom prst="rect">
                <a:avLst/>
              </a:prstGeom>
              <a:blipFill>
                <a:blip r:embed="rId3"/>
                <a:stretch>
                  <a:fillRect l="-1317" r="-1262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O_4_AN.18_2#c49c28d04?vcp=1&amp;vop=1&amp;pid=40a7e1d87&amp;color=36,64,97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97680" y="2611461"/>
            <a:ext cx="3584448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4_EX.19_1#c49c28d04?vcp=1&amp;vop=1&amp;pid=40a7e1d87&amp;color=36,64,97&amp;bbb=1"/>
              <p:cNvSpPr/>
              <p:nvPr/>
            </p:nvSpPr>
            <p:spPr>
              <a:xfrm>
                <a:off x="539496" y="4021161"/>
                <a:ext cx="11109960" cy="3730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【方法总结】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一般地,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个不同元素进行圆形排列,共有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!种排法.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4_EX.19_1#c49c28d04?vcp=1&amp;vop=1&amp;pid=40a7e1d87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021161"/>
                <a:ext cx="11109960" cy="373063"/>
              </a:xfrm>
              <a:prstGeom prst="rect">
                <a:avLst/>
              </a:prstGeom>
              <a:blipFill>
                <a:blip r:embed="rId5"/>
                <a:stretch>
                  <a:fillRect l="-1317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2317</Words>
  <Application>Microsoft Office PowerPoint</Application>
  <PresentationFormat>宽屏</PresentationFormat>
  <Paragraphs>227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4" baseType="lpstr"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2025-10-21T03:07:51Z</dcterms:created>
  <dcterms:modified xsi:type="dcterms:W3CDTF">2025-10-21T03:21:14Z</dcterms:modified>
  <cp:category/>
  <cp:contentStatus/>
</cp:coreProperties>
</file>